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2" r:id="rId4"/>
    <p:sldId id="473" r:id="rId5"/>
    <p:sldId id="478" r:id="rId6"/>
    <p:sldId id="479" r:id="rId7"/>
    <p:sldId id="483" r:id="rId8"/>
    <p:sldId id="484" r:id="rId9"/>
    <p:sldId id="480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green plate.png"/>
          <p:cNvPicPr>
            <a:picLocks noChangeAspect="1"/>
          </p:cNvPicPr>
          <p:nvPr/>
        </p:nvPicPr>
        <p:blipFill>
          <a:blip r:embed="rId3" cstate="print"/>
          <a:srcRect l="26250" t="35573" r="26250" b="31077"/>
          <a:stretch>
            <a:fillRect/>
          </a:stretch>
        </p:blipFill>
        <p:spPr>
          <a:xfrm>
            <a:off x="2286000" y="2563281"/>
            <a:ext cx="4343400" cy="17145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14400" y="514350"/>
            <a:ext cx="70866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how many strawberries Lilly and </a:t>
            </a:r>
            <a:r>
              <a:rPr lang="en-US" sz="2800" dirty="0" err="1" smtClean="0">
                <a:solidFill>
                  <a:schemeClr val="accent5"/>
                </a:solidFill>
              </a:rPr>
              <a:t>Zim</a:t>
            </a:r>
            <a:r>
              <a:rPr lang="en-US" sz="2800" dirty="0" smtClean="0">
                <a:solidFill>
                  <a:schemeClr val="accent5"/>
                </a:solidFill>
              </a:rPr>
              <a:t> have?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6386" name="AutoShape 2" descr="https://lh5.googleusercontent.com/VirKph5mQuEfB17bK6WU-CFh4iewUnnvy_ktp0uw-5Q0Aon-ozVqMx6TW0oNjp0a1qcPn-ym3UT2yxdlgLfpitpXlE0keVqjw41H2wO4S8MRtPdn8W6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8" name="AutoShape 4" descr="https://lh5.googleusercontent.com/VirKph5mQuEfB17bK6WU-CFh4iewUnnvy_ktp0uw-5Q0Aon-ozVqMx6TW0oNjp0a1qcPn-ym3UT2yxdlgLfpitpXlE0keVqjw41H2wO4S8MRtPdn8W6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020884" y="2329113"/>
            <a:ext cx="2931086" cy="1239395"/>
            <a:chOff x="3020884" y="2329113"/>
            <a:chExt cx="2931086" cy="1239395"/>
          </a:xfrm>
        </p:grpSpPr>
        <p:pic>
          <p:nvPicPr>
            <p:cNvPr id="22" name="Picture 21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304578">
              <a:off x="3460854" y="2549280"/>
              <a:ext cx="896252" cy="896252"/>
            </a:xfrm>
            <a:prstGeom prst="rect">
              <a:avLst/>
            </a:prstGeom>
          </p:spPr>
        </p:pic>
        <p:pic>
          <p:nvPicPr>
            <p:cNvPr id="23" name="Picture 22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8685675">
              <a:off x="3854689" y="2552630"/>
              <a:ext cx="896252" cy="896252"/>
            </a:xfrm>
            <a:prstGeom prst="rect">
              <a:avLst/>
            </a:prstGeom>
          </p:spPr>
        </p:pic>
        <p:pic>
          <p:nvPicPr>
            <p:cNvPr id="24" name="Picture 23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303727">
              <a:off x="4442830" y="2329113"/>
              <a:ext cx="905375" cy="905375"/>
            </a:xfrm>
            <a:prstGeom prst="rect">
              <a:avLst/>
            </a:prstGeom>
          </p:spPr>
        </p:pic>
        <p:pic>
          <p:nvPicPr>
            <p:cNvPr id="25" name="Picture 24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375737">
              <a:off x="5055718" y="2660652"/>
              <a:ext cx="896252" cy="896252"/>
            </a:xfrm>
            <a:prstGeom prst="rect">
              <a:avLst/>
            </a:prstGeom>
          </p:spPr>
        </p:pic>
        <p:pic>
          <p:nvPicPr>
            <p:cNvPr id="26" name="Picture 25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496634">
              <a:off x="4588887" y="2655153"/>
              <a:ext cx="896252" cy="896252"/>
            </a:xfrm>
            <a:prstGeom prst="rect">
              <a:avLst/>
            </a:prstGeom>
          </p:spPr>
        </p:pic>
        <p:pic>
          <p:nvPicPr>
            <p:cNvPr id="27" name="Picture 26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065819">
              <a:off x="4198082" y="2562796"/>
              <a:ext cx="896252" cy="896252"/>
            </a:xfrm>
            <a:prstGeom prst="rect">
              <a:avLst/>
            </a:prstGeom>
          </p:spPr>
        </p:pic>
        <p:pic>
          <p:nvPicPr>
            <p:cNvPr id="30" name="Picture 29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065819">
              <a:off x="4324775" y="2728100"/>
              <a:ext cx="771633" cy="771633"/>
            </a:xfrm>
            <a:prstGeom prst="rect">
              <a:avLst/>
            </a:prstGeom>
          </p:spPr>
        </p:pic>
        <p:pic>
          <p:nvPicPr>
            <p:cNvPr id="31" name="Picture 30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065819">
              <a:off x="3715175" y="2735156"/>
              <a:ext cx="771633" cy="771633"/>
            </a:xfrm>
            <a:prstGeom prst="rect">
              <a:avLst/>
            </a:prstGeom>
          </p:spPr>
        </p:pic>
        <p:pic>
          <p:nvPicPr>
            <p:cNvPr id="32" name="Picture 31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046763">
              <a:off x="3020884" y="2672256"/>
              <a:ext cx="896252" cy="8962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8115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solve two-step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371421"/>
            <a:ext cx="8458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two-step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Callout 14"/>
          <p:cNvSpPr/>
          <p:nvPr/>
        </p:nvSpPr>
        <p:spPr>
          <a:xfrm flipV="1">
            <a:off x="5829300" y="2686050"/>
            <a:ext cx="2435549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0" y="857250"/>
            <a:ext cx="89154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need to do all the parts of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two-step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4189" y="2000250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Lilly and </a:t>
            </a:r>
            <a:r>
              <a:rPr lang="en-US" sz="2000" dirty="0" err="1" smtClean="0">
                <a:solidFill>
                  <a:schemeClr val="tx1"/>
                </a:solidFill>
                <a:latin typeface="Orly's Font 2" pitchFamily="66" charset="0"/>
              </a:rPr>
              <a:t>Zim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had 12 strawberries. They ate 7 of them. Their teacher gave them 5 more strawberries. How many strawberries do they have now?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2789" y="3143250"/>
            <a:ext cx="28575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2911" y="2800350"/>
            <a:ext cx="1943099" cy="4339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82789" y="3837519"/>
            <a:ext cx="2857500" cy="848076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82789" y="3497439"/>
            <a:ext cx="28575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1" name="Picture 2" descr="https://lh3.googleusercontent.com/nAmTwfLII-c46qDGSXtaEdQJz8vYNcD99hwoXEbmU1a208OzJRzxtBZ9aG-ylR7LvplDS-4NccRiv4g1cAO04mRZ7nqd0YFjUX7SS57OUL4CeNXoGNU_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57700" y="2171700"/>
            <a:ext cx="1481517" cy="2971800"/>
          </a:xfrm>
          <a:prstGeom prst="rect">
            <a:avLst/>
          </a:prstGeom>
          <a:noFill/>
        </p:spPr>
      </p:pic>
      <p:sp>
        <p:nvSpPr>
          <p:cNvPr id="23" name="Rectangle 22"/>
          <p:cNvSpPr/>
          <p:nvPr/>
        </p:nvSpPr>
        <p:spPr>
          <a:xfrm>
            <a:off x="572910" y="2526594"/>
            <a:ext cx="19431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1500" y="2228850"/>
            <a:ext cx="28575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516010" y="2800350"/>
            <a:ext cx="9144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516010" y="2513895"/>
            <a:ext cx="9144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6112935" y="2822928"/>
            <a:ext cx="22281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is more than one step to complete the problem.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6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uiExpand="1" build="p"/>
      <p:bldP spid="4" grpId="0" animBg="1"/>
      <p:bldP spid="14" grpId="0" animBg="1"/>
      <p:bldP spid="14" grpId="1" animBg="1"/>
      <p:bldP spid="17" grpId="0" animBg="1"/>
      <p:bldP spid="17" grpId="1" animBg="1"/>
      <p:bldP spid="19" grpId="0" animBg="1"/>
      <p:bldP spid="20" grpId="0" animBg="1"/>
      <p:bldP spid="20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information do we know?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2" name="Picture 21" descr="Lilly 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57900" y="1543050"/>
            <a:ext cx="2021733" cy="32582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54189" y="2000250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Lilly and </a:t>
            </a:r>
            <a:r>
              <a:rPr lang="en-US" sz="2000" dirty="0" err="1" smtClean="0">
                <a:solidFill>
                  <a:schemeClr val="tx1"/>
                </a:solidFill>
                <a:latin typeface="Orly's Font 2" pitchFamily="66" charset="0"/>
              </a:rPr>
              <a:t>Zim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had 12 strawberries. They ate 7 of them. Their teacher gave them 5 more strawberries. How many strawberries do they have now?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71500" y="2526594"/>
            <a:ext cx="19431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0090" y="2228850"/>
            <a:ext cx="28575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388620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388620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388620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388620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388620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451485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451485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451485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451485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51485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5143500" y="37147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514350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2" name="Picture 51" descr="strawberr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046763">
            <a:off x="7066678" y="3123327"/>
            <a:ext cx="561341" cy="561341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4914900" y="30289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 animBg="1"/>
      <p:bldP spid="24" grpId="0" animBg="1"/>
      <p:bldP spid="27" grpId="0" animBg="1"/>
      <p:bldP spid="29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4914900" y="30289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70" name="Picture 69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8095378" y="3694828"/>
            <a:ext cx="561341" cy="561341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Then what happens in the story?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4189" y="2000250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Lilly and </a:t>
            </a:r>
            <a:r>
              <a:rPr lang="en-US" sz="2000" dirty="0" err="1" smtClean="0">
                <a:solidFill>
                  <a:schemeClr val="tx1"/>
                </a:solidFill>
                <a:latin typeface="Orly's Font 2" pitchFamily="66" charset="0"/>
              </a:rPr>
              <a:t>Zim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had 12 strawberries. They ate 7 of them. Their teacher gave them 5 more strawberries. How many strawberries do they have now?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71500" y="2800350"/>
            <a:ext cx="19431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46866" y="2515305"/>
            <a:ext cx="9144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388620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388620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388620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388620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388620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451485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451485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451485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451485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51485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5143500" y="37147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514350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" name="Picture 19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7752478" y="3694827"/>
            <a:ext cx="561341" cy="561341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rot="619735">
            <a:off x="3837049" y="2209495"/>
            <a:ext cx="464799" cy="390952"/>
            <a:chOff x="5542845" y="2114550"/>
            <a:chExt cx="342900" cy="342900"/>
          </a:xfrm>
        </p:grpSpPr>
        <p:cxnSp>
          <p:nvCxnSpPr>
            <p:cNvPr id="25" name="Straight Connector 24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619735">
            <a:off x="3837049" y="3181751"/>
            <a:ext cx="464799" cy="390952"/>
            <a:chOff x="5542845" y="2114550"/>
            <a:chExt cx="342900" cy="342900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 rot="619735">
            <a:off x="3837049" y="2695623"/>
            <a:ext cx="464799" cy="390952"/>
            <a:chOff x="5542845" y="2114550"/>
            <a:chExt cx="342900" cy="342900"/>
          </a:xfrm>
        </p:grpSpPr>
        <p:cxnSp>
          <p:nvCxnSpPr>
            <p:cNvPr id="33" name="Straight Connector 32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 rot="619735">
            <a:off x="3837049" y="3667879"/>
            <a:ext cx="464799" cy="390952"/>
            <a:chOff x="5542845" y="2114550"/>
            <a:chExt cx="342900" cy="342900"/>
          </a:xfrm>
        </p:grpSpPr>
        <p:cxnSp>
          <p:nvCxnSpPr>
            <p:cNvPr id="36" name="Straight Connector 35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 rot="619735">
            <a:off x="4455116" y="2198208"/>
            <a:ext cx="464799" cy="390952"/>
            <a:chOff x="5542845" y="2114550"/>
            <a:chExt cx="342900" cy="342900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 rot="619735">
            <a:off x="4455115" y="2689273"/>
            <a:ext cx="464799" cy="390952"/>
            <a:chOff x="5542845" y="2114550"/>
            <a:chExt cx="342900" cy="342900"/>
          </a:xfrm>
        </p:grpSpPr>
        <p:cxnSp>
          <p:nvCxnSpPr>
            <p:cNvPr id="52" name="Straight Connector 51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 rot="619735">
            <a:off x="3837049" y="4154005"/>
            <a:ext cx="464799" cy="390952"/>
            <a:chOff x="5542845" y="2114550"/>
            <a:chExt cx="342900" cy="342900"/>
          </a:xfrm>
        </p:grpSpPr>
        <p:cxnSp>
          <p:nvCxnSpPr>
            <p:cNvPr id="55" name="Straight Connector 54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 rot="619735">
            <a:off x="5060483" y="3067450"/>
            <a:ext cx="464799" cy="390952"/>
            <a:chOff x="5542845" y="2114550"/>
            <a:chExt cx="342900" cy="342900"/>
          </a:xfrm>
        </p:grpSpPr>
        <p:cxnSp>
          <p:nvCxnSpPr>
            <p:cNvPr id="59" name="Straight Connector 58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Rectangle 60"/>
          <p:cNvSpPr/>
          <p:nvPr/>
        </p:nvSpPr>
        <p:spPr>
          <a:xfrm>
            <a:off x="4858455" y="23431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289329" y="2228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12 - 7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677858" y="22288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6858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 we need to add or subtract?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69" name="Picture 68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7904878" y="3847227"/>
            <a:ext cx="561341" cy="56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3" grpId="0" animBg="1"/>
      <p:bldP spid="24" grpId="0" animBg="1"/>
      <p:bldP spid="61" grpId="0"/>
      <p:bldP spid="63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/>
          <p:cNvSpPr/>
          <p:nvPr/>
        </p:nvSpPr>
        <p:spPr>
          <a:xfrm>
            <a:off x="4914900" y="30289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971550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many strawberries do they have now?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4189" y="2000250"/>
            <a:ext cx="3200400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Lilly and </a:t>
            </a:r>
            <a:r>
              <a:rPr lang="en-US" sz="2000" dirty="0" err="1" smtClean="0">
                <a:solidFill>
                  <a:schemeClr val="tx1"/>
                </a:solidFill>
                <a:latin typeface="Orly's Font 2" pitchFamily="66" charset="0"/>
              </a:rPr>
              <a:t>Zim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had 12 strawberries. They ate 7 of them. Their teacher gave them 5 more strawberries. How many strawberries do they have now?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71500" y="3143250"/>
            <a:ext cx="2857500" cy="6858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514600" y="2800350"/>
            <a:ext cx="9144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388620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388620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388620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388620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388620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451485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451485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451485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451485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51485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5143500" y="37147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514350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20"/>
          <p:cNvGrpSpPr/>
          <p:nvPr/>
        </p:nvGrpSpPr>
        <p:grpSpPr>
          <a:xfrm rot="619735">
            <a:off x="3837049" y="2209495"/>
            <a:ext cx="464799" cy="390952"/>
            <a:chOff x="5542845" y="2114550"/>
            <a:chExt cx="342900" cy="342900"/>
          </a:xfrm>
        </p:grpSpPr>
        <p:cxnSp>
          <p:nvCxnSpPr>
            <p:cNvPr id="25" name="Straight Connector 24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27"/>
          <p:cNvGrpSpPr/>
          <p:nvPr/>
        </p:nvGrpSpPr>
        <p:grpSpPr>
          <a:xfrm rot="619735">
            <a:off x="3837049" y="3181751"/>
            <a:ext cx="464799" cy="390952"/>
            <a:chOff x="5542845" y="2114550"/>
            <a:chExt cx="342900" cy="342900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31"/>
          <p:cNvGrpSpPr/>
          <p:nvPr/>
        </p:nvGrpSpPr>
        <p:grpSpPr>
          <a:xfrm rot="619735">
            <a:off x="3837049" y="2695623"/>
            <a:ext cx="464799" cy="390952"/>
            <a:chOff x="5542845" y="2114550"/>
            <a:chExt cx="342900" cy="342900"/>
          </a:xfrm>
        </p:grpSpPr>
        <p:cxnSp>
          <p:nvCxnSpPr>
            <p:cNvPr id="33" name="Straight Connector 32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34"/>
          <p:cNvGrpSpPr/>
          <p:nvPr/>
        </p:nvGrpSpPr>
        <p:grpSpPr>
          <a:xfrm rot="619735">
            <a:off x="3837049" y="3667879"/>
            <a:ext cx="464799" cy="390952"/>
            <a:chOff x="5542845" y="2114550"/>
            <a:chExt cx="342900" cy="342900"/>
          </a:xfrm>
        </p:grpSpPr>
        <p:cxnSp>
          <p:nvCxnSpPr>
            <p:cNvPr id="36" name="Straight Connector 35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47"/>
          <p:cNvGrpSpPr/>
          <p:nvPr/>
        </p:nvGrpSpPr>
        <p:grpSpPr>
          <a:xfrm rot="619735">
            <a:off x="4455116" y="2198208"/>
            <a:ext cx="464799" cy="390952"/>
            <a:chOff x="5542845" y="2114550"/>
            <a:chExt cx="342900" cy="342900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50"/>
          <p:cNvGrpSpPr/>
          <p:nvPr/>
        </p:nvGrpSpPr>
        <p:grpSpPr>
          <a:xfrm rot="619735">
            <a:off x="4455115" y="2689273"/>
            <a:ext cx="464799" cy="390952"/>
            <a:chOff x="5542845" y="2114550"/>
            <a:chExt cx="342900" cy="342900"/>
          </a:xfrm>
        </p:grpSpPr>
        <p:cxnSp>
          <p:nvCxnSpPr>
            <p:cNvPr id="52" name="Straight Connector 51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53"/>
          <p:cNvGrpSpPr/>
          <p:nvPr/>
        </p:nvGrpSpPr>
        <p:grpSpPr>
          <a:xfrm rot="619735">
            <a:off x="3837049" y="4154005"/>
            <a:ext cx="464799" cy="390952"/>
            <a:chOff x="5542845" y="2114550"/>
            <a:chExt cx="342900" cy="342900"/>
          </a:xfrm>
        </p:grpSpPr>
        <p:cxnSp>
          <p:nvCxnSpPr>
            <p:cNvPr id="55" name="Straight Connector 54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Oval 53"/>
          <p:cNvSpPr/>
          <p:nvPr/>
        </p:nvSpPr>
        <p:spPr>
          <a:xfrm>
            <a:off x="5772150" y="2228850"/>
            <a:ext cx="342900" cy="3429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5772150" y="2714625"/>
            <a:ext cx="342900" cy="3429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5772150" y="3200400"/>
            <a:ext cx="342900" cy="3429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5772150" y="3686175"/>
            <a:ext cx="342900" cy="3429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5772150" y="4171950"/>
            <a:ext cx="342900" cy="3429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6" name="Group 65"/>
          <p:cNvGrpSpPr/>
          <p:nvPr/>
        </p:nvGrpSpPr>
        <p:grpSpPr>
          <a:xfrm rot="619735">
            <a:off x="5060483" y="3067450"/>
            <a:ext cx="464799" cy="390952"/>
            <a:chOff x="5542845" y="2114550"/>
            <a:chExt cx="342900" cy="342900"/>
          </a:xfrm>
        </p:grpSpPr>
        <p:cxnSp>
          <p:nvCxnSpPr>
            <p:cNvPr id="67" name="Straight Connector 66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Rectangle 68"/>
          <p:cNvSpPr/>
          <p:nvPr/>
        </p:nvSpPr>
        <p:spPr>
          <a:xfrm>
            <a:off x="4858455" y="234315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71" name="Group 47"/>
          <p:cNvGrpSpPr/>
          <p:nvPr/>
        </p:nvGrpSpPr>
        <p:grpSpPr>
          <a:xfrm rot="619735">
            <a:off x="5060483" y="2381652"/>
            <a:ext cx="464799" cy="390952"/>
            <a:chOff x="5542845" y="2114550"/>
            <a:chExt cx="342900" cy="342900"/>
          </a:xfrm>
        </p:grpSpPr>
        <p:cxnSp>
          <p:nvCxnSpPr>
            <p:cNvPr id="72" name="Straight Connector 71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Rectangle 73"/>
          <p:cNvSpPr/>
          <p:nvPr/>
        </p:nvSpPr>
        <p:spPr>
          <a:xfrm>
            <a:off x="4800600" y="1705630"/>
            <a:ext cx="80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4914900" y="1657350"/>
            <a:ext cx="571500" cy="4572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76" name="Picture 75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8095378" y="3694828"/>
            <a:ext cx="561341" cy="561341"/>
          </a:xfrm>
          <a:prstGeom prst="rect">
            <a:avLst/>
          </a:prstGeom>
        </p:spPr>
      </p:pic>
      <p:pic>
        <p:nvPicPr>
          <p:cNvPr id="77" name="Picture 76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7752478" y="3694827"/>
            <a:ext cx="561341" cy="561341"/>
          </a:xfrm>
          <a:prstGeom prst="rect">
            <a:avLst/>
          </a:prstGeom>
        </p:spPr>
      </p:pic>
      <p:pic>
        <p:nvPicPr>
          <p:cNvPr id="83" name="Picture 82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7904878" y="3847227"/>
            <a:ext cx="561341" cy="561341"/>
          </a:xfrm>
          <a:prstGeom prst="rect">
            <a:avLst/>
          </a:prstGeom>
        </p:spPr>
      </p:pic>
      <p:sp>
        <p:nvSpPr>
          <p:cNvPr id="84" name="Rectangle 83"/>
          <p:cNvSpPr/>
          <p:nvPr/>
        </p:nvSpPr>
        <p:spPr>
          <a:xfrm>
            <a:off x="6289329" y="2228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12 - 7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7677858" y="22288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5945013" y="2901951"/>
            <a:ext cx="251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+ 5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7821789" y="2901951"/>
            <a:ext cx="876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8002413" y="2787651"/>
            <a:ext cx="571500" cy="5715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2" name="Text Placeholder 2"/>
          <p:cNvSpPr txBox="1">
            <a:spLocks/>
          </p:cNvSpPr>
          <p:nvPr/>
        </p:nvSpPr>
        <p:spPr bwMode="auto">
          <a:xfrm>
            <a:off x="685800" y="9715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 we need to add or subtract?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82789" y="3837519"/>
            <a:ext cx="2857500" cy="848076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 animBg="1"/>
      <p:bldP spid="23" grpId="1" animBg="1"/>
      <p:bldP spid="24" grpId="0" animBg="1"/>
      <p:bldP spid="24" grpId="1" animBg="1"/>
      <p:bldP spid="54" grpId="0" animBg="1"/>
      <p:bldP spid="57" grpId="0" animBg="1"/>
      <p:bldP spid="58" grpId="0" animBg="1"/>
      <p:bldP spid="59" grpId="0" animBg="1"/>
      <p:bldP spid="60" grpId="0" animBg="1"/>
      <p:bldP spid="74" grpId="0"/>
      <p:bldP spid="75" grpId="0" animBg="1"/>
      <p:bldP spid="86" grpId="0"/>
      <p:bldP spid="87" grpId="0"/>
      <p:bldP spid="88" grpId="0" animBg="1"/>
      <p:bldP spid="92" grpId="1"/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6309078" y="2228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+ 7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4189" y="2000250"/>
            <a:ext cx="3200400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Lilly had 10 berries. </a:t>
            </a:r>
            <a:r>
              <a:rPr lang="en-US" sz="2000" dirty="0" err="1" smtClean="0">
                <a:solidFill>
                  <a:schemeClr val="tx1"/>
                </a:solidFill>
                <a:latin typeface="Orly's Font 2" pitchFamily="66" charset="0"/>
              </a:rPr>
              <a:t>Zim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gave her some more. Now she has 17 berries. Then they ate 6. How many strawberries do they have now?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57200" y="2571750"/>
            <a:ext cx="2971800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71550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 we need to add or subtract?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388620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388620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388620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388620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388620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451485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451485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451485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451485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51485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5764395" y="370346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5764395" y="416066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5208414" y="221897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5208414" y="2704746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5208414" y="319052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5208414" y="3676296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5208414" y="416207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76" name="Picture 75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8095378" y="3694828"/>
            <a:ext cx="561341" cy="561341"/>
          </a:xfrm>
          <a:prstGeom prst="rect">
            <a:avLst/>
          </a:prstGeom>
        </p:spPr>
      </p:pic>
      <p:pic>
        <p:nvPicPr>
          <p:cNvPr id="77" name="Picture 76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7752478" y="3694827"/>
            <a:ext cx="561341" cy="561341"/>
          </a:xfrm>
          <a:prstGeom prst="rect">
            <a:avLst/>
          </a:prstGeom>
        </p:spPr>
      </p:pic>
      <p:pic>
        <p:nvPicPr>
          <p:cNvPr id="83" name="Picture 82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7904878" y="3847227"/>
            <a:ext cx="561341" cy="561341"/>
          </a:xfrm>
          <a:prstGeom prst="rect">
            <a:avLst/>
          </a:prstGeom>
        </p:spPr>
      </p:pic>
      <p:sp>
        <p:nvSpPr>
          <p:cNvPr id="84" name="Rectangle 83"/>
          <p:cNvSpPr/>
          <p:nvPr/>
        </p:nvSpPr>
        <p:spPr>
          <a:xfrm>
            <a:off x="6286500" y="223731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?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7677858" y="22288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2" name="Text Placeholder 2"/>
          <p:cNvSpPr txBox="1">
            <a:spLocks/>
          </p:cNvSpPr>
          <p:nvPr/>
        </p:nvSpPr>
        <p:spPr bwMode="auto">
          <a:xfrm>
            <a:off x="457200" y="971550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find out what happened the next day.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57200" y="2228850"/>
            <a:ext cx="297039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67079" y="3143250"/>
            <a:ext cx="1590321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6" grpId="0" animBg="1"/>
      <p:bldP spid="63" grpId="0" animBg="1"/>
      <p:bldP spid="3" grpId="0"/>
      <p:bldP spid="27" grpId="0" animBg="1"/>
      <p:bldP spid="29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4" grpId="0" animBg="1"/>
      <p:bldP spid="57" grpId="0" animBg="1"/>
      <p:bldP spid="58" grpId="0" animBg="1"/>
      <p:bldP spid="59" grpId="0" animBg="1"/>
      <p:bldP spid="60" grpId="0" animBg="1"/>
      <p:bldP spid="84" grpId="0"/>
      <p:bldP spid="84" grpId="1"/>
      <p:bldP spid="85" grpId="0"/>
      <p:bldP spid="92" grpId="0"/>
      <p:bldP spid="92" grpId="1"/>
      <p:bldP spid="64" grpId="0" animBg="1"/>
      <p:bldP spid="64" grpId="1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6309078" y="2228850"/>
            <a:ext cx="1851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+ 7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4189" y="2000250"/>
            <a:ext cx="3200400" cy="24776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Lilly had 10 berries. </a:t>
            </a:r>
            <a:r>
              <a:rPr lang="en-US" sz="2000" dirty="0" err="1" smtClean="0">
                <a:solidFill>
                  <a:schemeClr val="tx1"/>
                </a:solidFill>
                <a:latin typeface="Orly's Font 2" pitchFamily="66" charset="0"/>
              </a:rPr>
              <a:t>Zim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gave her some more. Now she has 17 berries. Then they ate 6. How many strawberries do they have now?</a:t>
            </a: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971550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 we need to add or subtract?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71500" y="3714750"/>
            <a:ext cx="2857500" cy="6858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388620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388620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388620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388620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388620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4514850" y="22288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4514850" y="271462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4514850" y="320040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4514850" y="3686175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4514850" y="4171950"/>
            <a:ext cx="342900" cy="3429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5764395" y="370346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5764395" y="416066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5208414" y="221897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5208414" y="2704746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5208414" y="319052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5208414" y="3676296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5208414" y="4162071"/>
            <a:ext cx="342900" cy="3429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76" name="Picture 75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8095378" y="3694828"/>
            <a:ext cx="561341" cy="561341"/>
          </a:xfrm>
          <a:prstGeom prst="rect">
            <a:avLst/>
          </a:prstGeom>
        </p:spPr>
      </p:pic>
      <p:pic>
        <p:nvPicPr>
          <p:cNvPr id="77" name="Picture 76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7752478" y="3694827"/>
            <a:ext cx="561341" cy="561341"/>
          </a:xfrm>
          <a:prstGeom prst="rect">
            <a:avLst/>
          </a:prstGeom>
        </p:spPr>
      </p:pic>
      <p:pic>
        <p:nvPicPr>
          <p:cNvPr id="83" name="Picture 82" descr="strawber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46763">
            <a:off x="7904878" y="3847227"/>
            <a:ext cx="561341" cy="561341"/>
          </a:xfrm>
          <a:prstGeom prst="rect">
            <a:avLst/>
          </a:prstGeom>
        </p:spPr>
      </p:pic>
      <p:sp>
        <p:nvSpPr>
          <p:cNvPr id="85" name="Rectangle 84"/>
          <p:cNvSpPr/>
          <p:nvPr/>
        </p:nvSpPr>
        <p:spPr>
          <a:xfrm>
            <a:off x="7677858" y="2228850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57200" y="3440994"/>
            <a:ext cx="10287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057401" y="3143250"/>
            <a:ext cx="13716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2" name="Group 20"/>
          <p:cNvGrpSpPr/>
          <p:nvPr/>
        </p:nvGrpSpPr>
        <p:grpSpPr>
          <a:xfrm rot="619735">
            <a:off x="3837049" y="2199618"/>
            <a:ext cx="464799" cy="390952"/>
            <a:chOff x="5542845" y="2114550"/>
            <a:chExt cx="342900" cy="342900"/>
          </a:xfrm>
        </p:grpSpPr>
        <p:cxnSp>
          <p:nvCxnSpPr>
            <p:cNvPr id="33" name="Straight Connector 32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27"/>
          <p:cNvGrpSpPr/>
          <p:nvPr/>
        </p:nvGrpSpPr>
        <p:grpSpPr>
          <a:xfrm rot="619735">
            <a:off x="3837049" y="3171874"/>
            <a:ext cx="464799" cy="390952"/>
            <a:chOff x="5542845" y="2114550"/>
            <a:chExt cx="342900" cy="342900"/>
          </a:xfrm>
        </p:grpSpPr>
        <p:cxnSp>
          <p:nvCxnSpPr>
            <p:cNvPr id="36" name="Straight Connector 35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31"/>
          <p:cNvGrpSpPr/>
          <p:nvPr/>
        </p:nvGrpSpPr>
        <p:grpSpPr>
          <a:xfrm rot="619735">
            <a:off x="3837049" y="2685746"/>
            <a:ext cx="464799" cy="390952"/>
            <a:chOff x="5542845" y="2114550"/>
            <a:chExt cx="342900" cy="342900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34"/>
          <p:cNvGrpSpPr/>
          <p:nvPr/>
        </p:nvGrpSpPr>
        <p:grpSpPr>
          <a:xfrm rot="619735">
            <a:off x="3837049" y="3658002"/>
            <a:ext cx="464799" cy="390952"/>
            <a:chOff x="5542845" y="2114550"/>
            <a:chExt cx="342900" cy="342900"/>
          </a:xfrm>
        </p:grpSpPr>
        <p:cxnSp>
          <p:nvCxnSpPr>
            <p:cNvPr id="52" name="Straight Connector 51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47"/>
          <p:cNvGrpSpPr/>
          <p:nvPr/>
        </p:nvGrpSpPr>
        <p:grpSpPr>
          <a:xfrm rot="619735">
            <a:off x="4455116" y="2188331"/>
            <a:ext cx="464799" cy="390952"/>
            <a:chOff x="5542845" y="2114550"/>
            <a:chExt cx="342900" cy="342900"/>
          </a:xfrm>
        </p:grpSpPr>
        <p:cxnSp>
          <p:nvCxnSpPr>
            <p:cNvPr id="56" name="Straight Connector 55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53"/>
          <p:cNvGrpSpPr/>
          <p:nvPr/>
        </p:nvGrpSpPr>
        <p:grpSpPr>
          <a:xfrm rot="619735">
            <a:off x="3837049" y="4144128"/>
            <a:ext cx="464799" cy="390952"/>
            <a:chOff x="5542845" y="2114550"/>
            <a:chExt cx="342900" cy="342900"/>
          </a:xfrm>
        </p:grpSpPr>
        <p:cxnSp>
          <p:nvCxnSpPr>
            <p:cNvPr id="65" name="Straight Connector 64"/>
            <p:cNvCxnSpPr/>
            <p:nvPr/>
          </p:nvCxnSpPr>
          <p:spPr>
            <a:xfrm flipH="1">
              <a:off x="5600700" y="2114550"/>
              <a:ext cx="228600" cy="3429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5542845" y="2170995"/>
              <a:ext cx="342900" cy="228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Rectangle 66"/>
          <p:cNvSpPr/>
          <p:nvPr/>
        </p:nvSpPr>
        <p:spPr>
          <a:xfrm>
            <a:off x="5945013" y="2901951"/>
            <a:ext cx="251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17 - 6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821789" y="2901951"/>
            <a:ext cx="876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8002413" y="2787651"/>
            <a:ext cx="571500" cy="5715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485900" y="3405717"/>
            <a:ext cx="1943100" cy="35277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64" grpId="0" animBg="1"/>
      <p:bldP spid="64" grpId="1" animBg="1"/>
      <p:bldP spid="31" grpId="0" animBg="1"/>
      <p:bldP spid="31" grpId="1" animBg="1"/>
      <p:bldP spid="67" grpId="0"/>
      <p:bldP spid="68" grpId="0"/>
      <p:bldP spid="69" grpId="0" animBg="1"/>
      <p:bldP spid="7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24652" y="514350"/>
            <a:ext cx="66294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did you know how many strawberries Lilly and </a:t>
            </a:r>
            <a:r>
              <a:rPr lang="en-US" sz="2800" dirty="0" err="1" smtClean="0">
                <a:solidFill>
                  <a:schemeClr val="accent5"/>
                </a:solidFill>
              </a:rPr>
              <a:t>Zim</a:t>
            </a:r>
            <a:r>
              <a:rPr lang="en-US" sz="2800" dirty="0" smtClean="0">
                <a:solidFill>
                  <a:schemeClr val="accent5"/>
                </a:solidFill>
              </a:rPr>
              <a:t> have?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16386" name="AutoShape 2" descr="https://lh5.googleusercontent.com/VirKph5mQuEfB17bK6WU-CFh4iewUnnvy_ktp0uw-5Q0Aon-ozVqMx6TW0oNjp0a1qcPn-ym3UT2yxdlgLfpitpXlE0keVqjw41H2wO4S8MRtPdn8W6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8" name="AutoShape 4" descr="https://lh5.googleusercontent.com/VirKph5mQuEfB17bK6WU-CFh4iewUnnvy_ktp0uw-5Q0Aon-ozVqMx6TW0oNjp0a1qcPn-ym3UT2yxdlgLfpitpXlE0keVqjw41H2wO4S8MRtPdn8W6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000500" y="2571750"/>
            <a:ext cx="2171700" cy="928437"/>
            <a:chOff x="2286000" y="2329113"/>
            <a:chExt cx="4343400" cy="1948668"/>
          </a:xfrm>
        </p:grpSpPr>
        <p:pic>
          <p:nvPicPr>
            <p:cNvPr id="29" name="Picture 28" descr="green plate.png"/>
            <p:cNvPicPr>
              <a:picLocks noChangeAspect="1"/>
            </p:cNvPicPr>
            <p:nvPr/>
          </p:nvPicPr>
          <p:blipFill>
            <a:blip r:embed="rId3" cstate="print"/>
            <a:srcRect l="26250" t="35573" r="26250" b="31077"/>
            <a:stretch>
              <a:fillRect/>
            </a:stretch>
          </p:blipFill>
          <p:spPr>
            <a:xfrm>
              <a:off x="2286000" y="2563281"/>
              <a:ext cx="4343400" cy="1714500"/>
            </a:xfrm>
            <a:prstGeom prst="rect">
              <a:avLst/>
            </a:prstGeom>
          </p:spPr>
        </p:pic>
        <p:pic>
          <p:nvPicPr>
            <p:cNvPr id="22" name="Picture 21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304578">
              <a:off x="3460854" y="2549280"/>
              <a:ext cx="896252" cy="896252"/>
            </a:xfrm>
            <a:prstGeom prst="rect">
              <a:avLst/>
            </a:prstGeom>
          </p:spPr>
        </p:pic>
        <p:pic>
          <p:nvPicPr>
            <p:cNvPr id="23" name="Picture 22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8685675">
              <a:off x="3854689" y="2552630"/>
              <a:ext cx="896252" cy="896252"/>
            </a:xfrm>
            <a:prstGeom prst="rect">
              <a:avLst/>
            </a:prstGeom>
          </p:spPr>
        </p:pic>
        <p:pic>
          <p:nvPicPr>
            <p:cNvPr id="24" name="Picture 23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303727">
              <a:off x="4442830" y="2329113"/>
              <a:ext cx="905375" cy="905375"/>
            </a:xfrm>
            <a:prstGeom prst="rect">
              <a:avLst/>
            </a:prstGeom>
          </p:spPr>
        </p:pic>
        <p:pic>
          <p:nvPicPr>
            <p:cNvPr id="25" name="Picture 24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375737">
              <a:off x="5055718" y="2660652"/>
              <a:ext cx="896252" cy="896252"/>
            </a:xfrm>
            <a:prstGeom prst="rect">
              <a:avLst/>
            </a:prstGeom>
          </p:spPr>
        </p:pic>
        <p:pic>
          <p:nvPicPr>
            <p:cNvPr id="26" name="Picture 25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496634">
              <a:off x="4588887" y="2655153"/>
              <a:ext cx="896252" cy="896252"/>
            </a:xfrm>
            <a:prstGeom prst="rect">
              <a:avLst/>
            </a:prstGeom>
          </p:spPr>
        </p:pic>
        <p:pic>
          <p:nvPicPr>
            <p:cNvPr id="27" name="Picture 26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065819">
              <a:off x="4198082" y="2562796"/>
              <a:ext cx="896252" cy="896252"/>
            </a:xfrm>
            <a:prstGeom prst="rect">
              <a:avLst/>
            </a:prstGeom>
          </p:spPr>
        </p:pic>
        <p:pic>
          <p:nvPicPr>
            <p:cNvPr id="30" name="Picture 29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065819">
              <a:off x="4324775" y="2728100"/>
              <a:ext cx="771633" cy="771633"/>
            </a:xfrm>
            <a:prstGeom prst="rect">
              <a:avLst/>
            </a:prstGeom>
          </p:spPr>
        </p:pic>
        <p:pic>
          <p:nvPicPr>
            <p:cNvPr id="31" name="Picture 30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065819">
              <a:off x="3715175" y="2735156"/>
              <a:ext cx="771633" cy="771633"/>
            </a:xfrm>
            <a:prstGeom prst="rect">
              <a:avLst/>
            </a:prstGeom>
          </p:spPr>
        </p:pic>
        <p:pic>
          <p:nvPicPr>
            <p:cNvPr id="32" name="Picture 31" descr="strawberry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046763">
              <a:off x="3020884" y="2672256"/>
              <a:ext cx="896252" cy="896252"/>
            </a:xfrm>
            <a:prstGeom prst="rect">
              <a:avLst/>
            </a:prstGeom>
          </p:spPr>
        </p:pic>
      </p:grpSp>
      <p:pic>
        <p:nvPicPr>
          <p:cNvPr id="15" name="Picture 2" descr="https://lh3.googleusercontent.com/nAmTwfLII-c46qDGSXtaEdQJz8vYNcD99hwoXEbmU1a208OzJRzxtBZ9aG-ylR7LvplDS-4NccRiv4g1cAO04mRZ7nqd0YFjUX7SS57OUL4CeNXoGNU_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8900" y="1657350"/>
            <a:ext cx="1600200" cy="3209868"/>
          </a:xfrm>
          <a:prstGeom prst="rect">
            <a:avLst/>
          </a:prstGeom>
          <a:noFill/>
        </p:spPr>
      </p:pic>
      <p:pic>
        <p:nvPicPr>
          <p:cNvPr id="18" name="Picture 17" descr="Lilly 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57900" y="1543050"/>
            <a:ext cx="2021733" cy="3258255"/>
          </a:xfrm>
          <a:prstGeom prst="rect">
            <a:avLst/>
          </a:prstGeom>
        </p:spPr>
      </p:pic>
      <p:sp>
        <p:nvSpPr>
          <p:cNvPr id="21" name="Oval Callout 20"/>
          <p:cNvSpPr/>
          <p:nvPr/>
        </p:nvSpPr>
        <p:spPr>
          <a:xfrm flipH="1" flipV="1">
            <a:off x="372537" y="2343150"/>
            <a:ext cx="2435549" cy="14859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656172" y="2480028"/>
            <a:ext cx="22281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made a model that followed the whole story.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1" grpId="0" animBg="1"/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27723</TotalTime>
  <Words>379</Words>
  <Application>Microsoft Office PowerPoint</Application>
  <PresentationFormat>On-screen Show (16:9)</PresentationFormat>
  <Paragraphs>51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Wingdings</vt:lpstr>
      <vt:lpstr>Orly's Font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295</cp:revision>
  <dcterms:created xsi:type="dcterms:W3CDTF">2011-06-12T17:04:43Z</dcterms:created>
  <dcterms:modified xsi:type="dcterms:W3CDTF">2015-06-07T11:58:05Z</dcterms:modified>
</cp:coreProperties>
</file>